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sldIdLst>
    <p:sldId id="256" r:id="rId5"/>
    <p:sldId id="264" r:id="rId6"/>
    <p:sldId id="257" r:id="rId7"/>
    <p:sldId id="260" r:id="rId8"/>
    <p:sldId id="263" r:id="rId9"/>
    <p:sldId id="267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4" autoAdjust="0"/>
    <p:restoredTop sz="95918"/>
  </p:normalViewPr>
  <p:slideViewPr>
    <p:cSldViewPr snapToGrid="0">
      <p:cViewPr varScale="1">
        <p:scale>
          <a:sx n="123" d="100"/>
          <a:sy n="123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11.png>
</file>

<file path=ppt/media/image3.png>
</file>

<file path=ppt/media/image4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19A052-06BE-45B4-AFFB-42ABD9136334}" type="datetimeFigureOut">
              <a:rPr lang="en-GB" smtClean="0"/>
              <a:t>21/10/2020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C67CE5-053E-44AF-BBB4-70A50F4905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1844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74D6E-D21B-420F-B3E2-42CBC7FF44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778A64-6A27-4344-9899-56D3EA6FCD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A1AAD-9F2D-4A5B-A9FB-5DE638990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0798C-90EA-4C08-BC90-BB36D9231866}" type="datetime1">
              <a:rPr lang="en-GB" smtClean="0"/>
              <a:t>21/10/2020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B575A-EE21-4340-BA65-B90A05CCC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8FB59-27EA-4BD7-A0AE-EB27AAA25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2D23B-9C71-4637-B591-96A020D76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5363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3271-F7C0-47ED-B2BB-64D762FDE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E2B37D-C99E-4EC4-B1F4-DB46FCF749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FF596-B70A-4D88-A2B4-0C25A3E3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A3438-06EE-4D51-9D9E-47E929DB9980}" type="datetime1">
              <a:rPr lang="en-GB" smtClean="0"/>
              <a:t>21/10/2020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6F2AE-FAF8-4DFE-BD38-75E34F5AD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93E89-4C22-490A-8647-44FEADA27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2D23B-9C71-4637-B591-96A020D76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102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6B62F3-1D51-46E1-A899-7E360A299A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836BEB-E239-424B-8710-BEBBCE7464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9E64A-1FA1-49D4-BB48-2622D2C86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68CA8-A195-451D-9F90-62DCD1740477}" type="datetime1">
              <a:rPr lang="en-GB" smtClean="0"/>
              <a:t>21/10/2020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352EA-26AA-4B24-B5EC-966CB4F14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64DD07-BED6-4D77-8D87-613E060BB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2D23B-9C71-4637-B591-96A020D76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3513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9D698-AB6E-497A-A6B0-29EF32346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64C27B-5FD2-44F3-BEE2-C8EF12A54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0D638-0BD3-4138-90FA-F6359B44C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89FD-63FF-44B2-A7A3-D9478B4FA94E}" type="datetime1">
              <a:rPr lang="en-GB" smtClean="0"/>
              <a:t>21/10/2020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763902-A9B7-4492-A1DA-D2098CD65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D8CCA-B4F4-4208-9B6B-A4877D5A0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2D23B-9C71-4637-B591-96A020D76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5209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7EC05-E6E3-45F9-975D-23851CF49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44400F-03E1-467C-BE3D-5515FC4A8F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DD1CC-DB97-461A-B15D-10BFBC1F1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7B289-A9A2-45E7-AC77-AD2FE869BC20}" type="datetime1">
              <a:rPr lang="en-GB" smtClean="0"/>
              <a:t>21/10/2020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94978C-FF66-4E42-8B92-72E3DED63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6C1C02-0ABA-4DAF-87C9-A1936D219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2D23B-9C71-4637-B591-96A020D76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9036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5D2F0-D0FA-4F54-9883-561EFF539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F3C700-F459-4BAA-8687-59B723CB2F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F18B7F-415B-4CCE-BBE0-A60FAD4FEB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8288F8-A38D-4F6A-AA8E-47021C95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DB3A-11C0-4492-96F0-B17D16319F04}" type="datetime1">
              <a:rPr lang="en-GB" smtClean="0"/>
              <a:t>21/10/2020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CABEF9-E59E-4C8B-81F0-26FA293DB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6B62A6-D4F4-4E6C-8F50-C73754CAC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2D23B-9C71-4637-B591-96A020D76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7566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DC801-16DD-426A-A2B2-2D1AB6D2E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23806B-EDCA-48AA-B06E-25E4C23B79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1F75D0-43B7-4351-ABC7-8C472434E5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21231C-B814-469A-8AE5-FBB62C5B0D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26BC6D-6AF6-425A-9102-FE023C17BC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DB41AA-431F-4881-8A9A-C3EFE6DF6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B75BF-CA6D-466F-8AE4-1C81B6A39906}" type="datetime1">
              <a:rPr lang="en-GB" smtClean="0"/>
              <a:t>21/10/2020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17AF4E-5B97-4A94-A1F2-95239D33F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1209D3-89EC-41D8-95FF-E28547635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2D23B-9C71-4637-B591-96A020D76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6675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A8A62-1936-4A48-876F-8232C3385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CD76F9-0349-4013-AFB7-720A64F25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085B-A358-4C62-8B4F-E0DA8F01DBA5}" type="datetime1">
              <a:rPr lang="en-GB" smtClean="0"/>
              <a:t>21/10/2020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DE1C30-58BB-409C-B35F-232A80A8A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F252E6-C36B-4329-8B76-5F35D9A9A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2D23B-9C71-4637-B591-96A020D76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8994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96A908-C133-4975-84F1-E677CA234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C2FEF-8A40-4694-A51E-CEDA1899DA6C}" type="datetime1">
              <a:rPr lang="en-GB" smtClean="0"/>
              <a:t>21/10/2020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39FA54-1F90-4825-8B65-C930C12D6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713F8B-AD0C-41A3-B553-37C8094A5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2D23B-9C71-4637-B591-96A020D76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695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8AA94-613F-4ADA-9CA4-D935C5AEA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647C0-DBF3-4AAB-99A6-981065EF0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C784D7-8BCF-4201-BD39-96EC34A642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6A25D4-AAC6-4401-92A6-2E5A05576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25F70-96AA-47A1-B8FB-FB996DA3C771}" type="datetime1">
              <a:rPr lang="en-GB" smtClean="0"/>
              <a:t>21/10/2020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0D982C-6FAD-4B86-9605-24073DFA0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9630F9-3FCA-45A3-8895-F09C8F400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2D23B-9C71-4637-B591-96A020D76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7554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A2D36-AEF1-42C8-835A-3B5CE64B6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23E21B-750E-4B02-A901-4049B11BBF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D00B5D-4D26-4425-8073-2B62298DA4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2AFE11-0E29-45A0-95BF-12F1D0268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A5446-39C5-4E6B-A15B-7ADA19AD57A2}" type="datetime1">
              <a:rPr lang="en-GB" smtClean="0"/>
              <a:t>21/10/2020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BE2CA8-A51B-4812-9B82-D21A9DA81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1A2DFC-B2CB-412F-9BBF-9407CBA51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2D23B-9C71-4637-B591-96A020D76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211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B7C710-8820-4E11-835C-DA14A4E07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4A312B-96CE-4402-B0F9-4FB9F68040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E5CE9-3E8A-482F-B573-0A61AB570E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FE94E2-652D-4969-B00B-22E31DE3BB04}" type="datetime1">
              <a:rPr lang="en-GB" smtClean="0"/>
              <a:t>21/10/2020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981A97-15D9-43B7-A898-86B650150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78083-3A95-4626-9CF8-57026E7957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D2D23B-9C71-4637-B591-96A020D76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2794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BAE8A8-2E1E-4AEB-8E70-4CDECEBADA4B}"/>
              </a:ext>
            </a:extLst>
          </p:cNvPr>
          <p:cNvSpPr txBox="1"/>
          <p:nvPr/>
        </p:nvSpPr>
        <p:spPr>
          <a:xfrm>
            <a:off x="1654957" y="2951947"/>
            <a:ext cx="88820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o UI" panose="020B0502040204020203" pitchFamily="34" charset="0"/>
                <a:cs typeface="Lao UI" panose="020B0502040204020203" pitchFamily="34" charset="0"/>
              </a:rPr>
              <a:t>COVID Response – Partnership Collaboration Visualisations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99E2C0-7B55-4962-936E-902AACBFC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69" y="61911"/>
            <a:ext cx="2605896" cy="11049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B8EDAA-1AD2-4108-B537-A68A6E0B7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2D23B-9C71-4637-B591-96A020D7610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3416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BAE8A8-2E1E-4AEB-8E70-4CDECEBADA4B}"/>
              </a:ext>
            </a:extLst>
          </p:cNvPr>
          <p:cNvSpPr txBox="1"/>
          <p:nvPr/>
        </p:nvSpPr>
        <p:spPr>
          <a:xfrm>
            <a:off x="9123227" y="209548"/>
            <a:ext cx="32783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o UI" panose="020B0502040204020203" pitchFamily="34" charset="0"/>
                <a:cs typeface="Lao UI" panose="020B0502040204020203" pitchFamily="34" charset="0"/>
              </a:rPr>
              <a:t>Introduction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99E2C0-7B55-4962-936E-902AACBFC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69" y="61911"/>
            <a:ext cx="2605896" cy="11049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B8EDAA-1AD2-4108-B537-A68A6E0B7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2D23B-9C71-4637-B591-96A020D76104}" type="slidenum">
              <a:rPr lang="en-GB" smtClean="0"/>
              <a:t>2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2B34EC-8DD5-4C1F-9891-B5FB1CC49C16}"/>
              </a:ext>
            </a:extLst>
          </p:cNvPr>
          <p:cNvSpPr txBox="1"/>
          <p:nvPr/>
        </p:nvSpPr>
        <p:spPr>
          <a:xfrm>
            <a:off x="304800" y="1629567"/>
            <a:ext cx="1137557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Lao UI" panose="020B0502040204020203" pitchFamily="34" charset="0"/>
                <a:cs typeface="Lao UI" panose="020B0502040204020203" pitchFamily="34" charset="0"/>
              </a:rPr>
              <a:t>The Project</a:t>
            </a:r>
          </a:p>
          <a:p>
            <a:endParaRPr lang="en-GB" b="1" dirty="0">
              <a:latin typeface="Lao UI" panose="020B0502040204020203" pitchFamily="34" charset="0"/>
              <a:cs typeface="Lao UI" panose="020B0502040204020203" pitchFamily="34" charset="0"/>
            </a:endParaRPr>
          </a:p>
          <a:p>
            <a:r>
              <a:rPr lang="en-GB" dirty="0">
                <a:latin typeface="Lao UI" panose="020B0502040204020203" pitchFamily="34" charset="0"/>
                <a:cs typeface="Lao UI" panose="020B0502040204020203" pitchFamily="34" charset="0"/>
              </a:rPr>
              <a:t>To create one or a series of visualisations, showing that the Alan Turing Institute is a </a:t>
            </a:r>
            <a:r>
              <a:rPr lang="en-GB" b="1" dirty="0">
                <a:latin typeface="Lao UI" panose="020B0502040204020203" pitchFamily="34" charset="0"/>
                <a:cs typeface="Lao UI" panose="020B0502040204020203" pitchFamily="34" charset="0"/>
              </a:rPr>
              <a:t>national hub </a:t>
            </a:r>
            <a:r>
              <a:rPr lang="en-GB" dirty="0">
                <a:latin typeface="Lao UI" panose="020B0502040204020203" pitchFamily="34" charset="0"/>
                <a:cs typeface="Lao UI" panose="020B0502040204020203" pitchFamily="34" charset="0"/>
              </a:rPr>
              <a:t>for data science projects </a:t>
            </a:r>
            <a:r>
              <a:rPr lang="en-GB" b="1" dirty="0">
                <a:latin typeface="Lao UI" panose="020B0502040204020203" pitchFamily="34" charset="0"/>
                <a:cs typeface="Lao UI" panose="020B0502040204020203" pitchFamily="34" charset="0"/>
              </a:rPr>
              <a:t>helping to shape</a:t>
            </a:r>
            <a:r>
              <a:rPr lang="en-GB" dirty="0">
                <a:latin typeface="Lao UI" panose="020B0502040204020203" pitchFamily="34" charset="0"/>
                <a:cs typeface="Lao UI" panose="020B0502040204020203" pitchFamily="34" charset="0"/>
              </a:rPr>
              <a:t> the UK pandemic response.</a:t>
            </a:r>
          </a:p>
          <a:p>
            <a:endParaRPr lang="en-GB" dirty="0">
              <a:latin typeface="Lao UI" panose="020B0502040204020203" pitchFamily="34" charset="0"/>
              <a:cs typeface="Lao UI" panose="020B0502040204020203" pitchFamily="34" charset="0"/>
            </a:endParaRPr>
          </a:p>
          <a:p>
            <a:r>
              <a:rPr lang="en-GB" dirty="0">
                <a:latin typeface="Lao UI" panose="020B0502040204020203" pitchFamily="34" charset="0"/>
                <a:cs typeface="Lao UI" panose="020B0502040204020203" pitchFamily="34" charset="0"/>
              </a:rPr>
              <a:t>They should specifically demonstrate that </a:t>
            </a:r>
            <a:r>
              <a:rPr lang="en-GB" b="1" dirty="0">
                <a:latin typeface="Lao UI" panose="020B0502040204020203" pitchFamily="34" charset="0"/>
                <a:cs typeface="Lao UI" panose="020B0502040204020203" pitchFamily="34" charset="0"/>
              </a:rPr>
              <a:t>throughout</a:t>
            </a:r>
            <a:r>
              <a:rPr lang="en-GB" dirty="0">
                <a:latin typeface="Lao UI" panose="020B0502040204020203" pitchFamily="34" charset="0"/>
                <a:cs typeface="Lao UI" panose="020B0502040204020203" pitchFamily="34" charset="0"/>
              </a:rPr>
              <a:t> the evolution of the pandemic, the Turing both </a:t>
            </a:r>
            <a:r>
              <a:rPr lang="en-GB" b="1" dirty="0">
                <a:latin typeface="Lao UI" panose="020B0502040204020203" pitchFamily="34" charset="0"/>
                <a:cs typeface="Lao UI" panose="020B0502040204020203" pitchFamily="34" charset="0"/>
              </a:rPr>
              <a:t>directly</a:t>
            </a:r>
            <a:r>
              <a:rPr lang="en-GB" dirty="0">
                <a:latin typeface="Lao UI" panose="020B0502040204020203" pitchFamily="34" charset="0"/>
                <a:cs typeface="Lao UI" panose="020B0502040204020203" pitchFamily="34" charset="0"/>
              </a:rPr>
              <a:t> provided specialist data science expertise, and enabled the </a:t>
            </a:r>
            <a:r>
              <a:rPr lang="en-GB" b="1" dirty="0">
                <a:latin typeface="Lao UI" panose="020B0502040204020203" pitchFamily="34" charset="0"/>
                <a:cs typeface="Lao UI" panose="020B0502040204020203" pitchFamily="34" charset="0"/>
              </a:rPr>
              <a:t>collaboration</a:t>
            </a:r>
            <a:r>
              <a:rPr lang="en-GB" dirty="0">
                <a:latin typeface="Lao UI" panose="020B0502040204020203" pitchFamily="34" charset="0"/>
                <a:cs typeface="Lao UI" panose="020B0502040204020203" pitchFamily="34" charset="0"/>
              </a:rPr>
              <a:t> of </a:t>
            </a:r>
            <a:r>
              <a:rPr lang="en-GB" b="1" dirty="0">
                <a:latin typeface="Lao UI" panose="020B0502040204020203" pitchFamily="34" charset="0"/>
                <a:cs typeface="Lao UI" panose="020B0502040204020203" pitchFamily="34" charset="0"/>
              </a:rPr>
              <a:t>academic and non-academic</a:t>
            </a:r>
            <a:r>
              <a:rPr lang="en-GB" dirty="0">
                <a:latin typeface="Lao UI" panose="020B0502040204020203" pitchFamily="34" charset="0"/>
                <a:cs typeface="Lao UI" panose="020B0502040204020203" pitchFamily="34" charset="0"/>
              </a:rPr>
              <a:t> partners on projects.</a:t>
            </a:r>
          </a:p>
          <a:p>
            <a:endParaRPr lang="en-GB" dirty="0">
              <a:latin typeface="Lao UI" panose="020B0502040204020203" pitchFamily="34" charset="0"/>
              <a:cs typeface="Lao UI" panose="020B0502040204020203" pitchFamily="34" charset="0"/>
            </a:endParaRPr>
          </a:p>
          <a:p>
            <a:r>
              <a:rPr lang="en-GB" dirty="0">
                <a:latin typeface="Lao UI" panose="020B0502040204020203" pitchFamily="34" charset="0"/>
                <a:cs typeface="Lao UI" panose="020B0502040204020203" pitchFamily="34" charset="0"/>
              </a:rPr>
              <a:t>The intended audiences for these visualisations include, but are not limited to, the REG, the Alan Turing Institute more widely, partners, and government.</a:t>
            </a:r>
          </a:p>
          <a:p>
            <a:endParaRPr lang="en-GB" dirty="0">
              <a:latin typeface="Lao UI" panose="020B0502040204020203" pitchFamily="34" charset="0"/>
              <a:cs typeface="Lao UI" panose="020B0502040204020203" pitchFamily="34" charset="0"/>
            </a:endParaRPr>
          </a:p>
          <a:p>
            <a:r>
              <a:rPr lang="en-GB" b="1" dirty="0">
                <a:latin typeface="Lao UI" panose="020B0502040204020203" pitchFamily="34" charset="0"/>
                <a:cs typeface="Lao UI" panose="020B0502040204020203" pitchFamily="34" charset="0"/>
              </a:rPr>
              <a:t>The next steps</a:t>
            </a:r>
          </a:p>
          <a:p>
            <a:endParaRPr lang="en-GB" dirty="0">
              <a:latin typeface="Lao UI" panose="020B0502040204020203" pitchFamily="34" charset="0"/>
              <a:cs typeface="Lao UI" panose="020B0502040204020203" pitchFamily="34" charset="0"/>
            </a:endParaRPr>
          </a:p>
          <a:p>
            <a:r>
              <a:rPr lang="en-GB" dirty="0">
                <a:latin typeface="Lao UI" panose="020B0502040204020203" pitchFamily="34" charset="0"/>
                <a:cs typeface="Lao UI" panose="020B0502040204020203" pitchFamily="34" charset="0"/>
              </a:rPr>
              <a:t>The following five slides include concept visualisations and the dummy data needed to generate and maintain these.</a:t>
            </a:r>
          </a:p>
        </p:txBody>
      </p:sp>
    </p:spTree>
    <p:extLst>
      <p:ext uri="{BB962C8B-B14F-4D97-AF65-F5344CB8AC3E}">
        <p14:creationId xmlns:p14="http://schemas.microsoft.com/office/powerpoint/2010/main" val="2930969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BAE8A8-2E1E-4AEB-8E70-4CDECEBADA4B}"/>
              </a:ext>
            </a:extLst>
          </p:cNvPr>
          <p:cNvSpPr txBox="1"/>
          <p:nvPr/>
        </p:nvSpPr>
        <p:spPr>
          <a:xfrm>
            <a:off x="3895772" y="205114"/>
            <a:ext cx="8882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o UI" panose="020B0502040204020203" pitchFamily="34" charset="0"/>
                <a:cs typeface="Lao UI" panose="020B0502040204020203" pitchFamily="34" charset="0"/>
              </a:rPr>
              <a:t>1. Partner effort by month – stacked column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99E2C0-7B55-4962-936E-902AACBFC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69" y="61911"/>
            <a:ext cx="2605896" cy="11049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B8EDAA-1AD2-4108-B537-A68A6E0B7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2D23B-9C71-4637-B591-96A020D76104}" type="slidenum">
              <a:rPr lang="en-GB" smtClean="0"/>
              <a:t>3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280B35-2217-4F03-80B5-B1D7D5F5431D}"/>
              </a:ext>
            </a:extLst>
          </p:cNvPr>
          <p:cNvSpPr txBox="1"/>
          <p:nvPr/>
        </p:nvSpPr>
        <p:spPr>
          <a:xfrm>
            <a:off x="2943226" y="1971929"/>
            <a:ext cx="1061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Lao UI" panose="020B0502040204020203" pitchFamily="34" charset="0"/>
                <a:cs typeface="Lao UI" panose="020B0502040204020203" pitchFamily="34" charset="0"/>
              </a:rPr>
              <a:t>Sketch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B3BDF7-76F1-4A25-8FA7-9B7628345A92}"/>
              </a:ext>
            </a:extLst>
          </p:cNvPr>
          <p:cNvSpPr txBox="1"/>
          <p:nvPr/>
        </p:nvSpPr>
        <p:spPr>
          <a:xfrm>
            <a:off x="9096376" y="1981205"/>
            <a:ext cx="1582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Lao UI" panose="020B0502040204020203" pitchFamily="34" charset="0"/>
                <a:cs typeface="Lao UI" panose="020B0502040204020203" pitchFamily="34" charset="0"/>
              </a:rPr>
              <a:t>Dummy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12BBF8-A4D1-4E64-9847-272B6FF98344}"/>
              </a:ext>
            </a:extLst>
          </p:cNvPr>
          <p:cNvSpPr txBox="1"/>
          <p:nvPr/>
        </p:nvSpPr>
        <p:spPr>
          <a:xfrm>
            <a:off x="8726958" y="5260559"/>
            <a:ext cx="22764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Lao UI" panose="020B0502040204020203" pitchFamily="34" charset="0"/>
                <a:cs typeface="Lao UI" panose="020B0502040204020203" pitchFamily="34" charset="0"/>
              </a:rPr>
              <a:t>Partner/contributor (name)</a:t>
            </a:r>
          </a:p>
          <a:p>
            <a:r>
              <a:rPr lang="en-GB" sz="1200" dirty="0">
                <a:latin typeface="Lao UI" panose="020B0502040204020203" pitchFamily="34" charset="0"/>
                <a:cs typeface="Lao UI" panose="020B0502040204020203" pitchFamily="34" charset="0"/>
              </a:rPr>
              <a:t>Start date (week/month)</a:t>
            </a:r>
          </a:p>
          <a:p>
            <a:r>
              <a:rPr lang="en-GB" sz="1200" dirty="0">
                <a:latin typeface="Lao UI" panose="020B0502040204020203" pitchFamily="34" charset="0"/>
                <a:cs typeface="Lao UI" panose="020B0502040204020203" pitchFamily="34" charset="0"/>
              </a:rPr>
              <a:t>End date (week/month)</a:t>
            </a:r>
          </a:p>
          <a:p>
            <a:r>
              <a:rPr lang="en-GB" sz="1200" dirty="0">
                <a:latin typeface="Lao UI" panose="020B0502040204020203" pitchFamily="34" charset="0"/>
                <a:cs typeface="Lao UI" panose="020B0502040204020203" pitchFamily="34" charset="0"/>
              </a:rPr>
              <a:t>Effort (FTE in 0.5 increments)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80640DA-6956-44B3-9FC5-2C8177F38B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6802" y="2538417"/>
            <a:ext cx="5140307" cy="258045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9D5741B-B7E4-4333-A3AD-5188C8842E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10" t="1190" r="1679" b="3299"/>
          <a:stretch/>
        </p:blipFill>
        <p:spPr>
          <a:xfrm>
            <a:off x="680357" y="2579914"/>
            <a:ext cx="5611586" cy="333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638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BAE8A8-2E1E-4AEB-8E70-4CDECEBADA4B}"/>
              </a:ext>
            </a:extLst>
          </p:cNvPr>
          <p:cNvSpPr txBox="1"/>
          <p:nvPr/>
        </p:nvSpPr>
        <p:spPr>
          <a:xfrm>
            <a:off x="3409472" y="193593"/>
            <a:ext cx="8764700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GB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o UI"/>
                <a:cs typeface="Lao UI"/>
              </a:rPr>
              <a:t>2. Partner effort by project timeline – stacked area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99E2C0-7B55-4962-936E-902AACBFC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69" y="61911"/>
            <a:ext cx="2605896" cy="11049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B8EDAA-1AD2-4108-B537-A68A6E0B7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2D23B-9C71-4637-B591-96A020D76104}" type="slidenum">
              <a:rPr lang="en-GB" smtClean="0"/>
              <a:t>4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280B35-2217-4F03-80B5-B1D7D5F5431D}"/>
              </a:ext>
            </a:extLst>
          </p:cNvPr>
          <p:cNvSpPr txBox="1"/>
          <p:nvPr/>
        </p:nvSpPr>
        <p:spPr>
          <a:xfrm>
            <a:off x="2943231" y="1969541"/>
            <a:ext cx="971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Lao UI" panose="020B0502040204020203" pitchFamily="34" charset="0"/>
                <a:cs typeface="Lao UI" panose="020B0502040204020203" pitchFamily="34" charset="0"/>
              </a:rPr>
              <a:t>Sketch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B3BDF7-76F1-4A25-8FA7-9B7628345A92}"/>
              </a:ext>
            </a:extLst>
          </p:cNvPr>
          <p:cNvSpPr txBox="1"/>
          <p:nvPr/>
        </p:nvSpPr>
        <p:spPr>
          <a:xfrm>
            <a:off x="9096376" y="1981205"/>
            <a:ext cx="1600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Lao UI" panose="020B0502040204020203" pitchFamily="34" charset="0"/>
                <a:cs typeface="Lao UI" panose="020B0502040204020203" pitchFamily="34" charset="0"/>
              </a:rPr>
              <a:t>Dummy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E25ADD-726B-4D54-9237-05CD84322E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419539"/>
            <a:ext cx="5067782" cy="41005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9E32A5-DC17-4A7A-B18A-E64EB43FB5EF}"/>
              </a:ext>
            </a:extLst>
          </p:cNvPr>
          <p:cNvSpPr txBox="1"/>
          <p:nvPr/>
        </p:nvSpPr>
        <p:spPr>
          <a:xfrm>
            <a:off x="8228970" y="4930385"/>
            <a:ext cx="22392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Lao UI" panose="020B0502040204020203" pitchFamily="34" charset="0"/>
                <a:cs typeface="Lao UI" panose="020B0502040204020203" pitchFamily="34" charset="0"/>
              </a:rPr>
              <a:t>Partner/contributor (name)</a:t>
            </a:r>
          </a:p>
          <a:p>
            <a:r>
              <a:rPr lang="en-GB" sz="1200" dirty="0">
                <a:latin typeface="Lao UI" panose="020B0502040204020203" pitchFamily="34" charset="0"/>
                <a:cs typeface="Lao UI" panose="020B0502040204020203" pitchFamily="34" charset="0"/>
              </a:rPr>
              <a:t>Project (name)</a:t>
            </a:r>
          </a:p>
          <a:p>
            <a:r>
              <a:rPr lang="en-GB" sz="1200" dirty="0">
                <a:latin typeface="Lao UI" panose="020B0502040204020203" pitchFamily="34" charset="0"/>
                <a:cs typeface="Lao UI" panose="020B0502040204020203" pitchFamily="34" charset="0"/>
              </a:rPr>
              <a:t>Start date (week/month)</a:t>
            </a:r>
          </a:p>
          <a:p>
            <a:r>
              <a:rPr lang="en-GB" sz="1200" dirty="0">
                <a:latin typeface="Lao UI" panose="020B0502040204020203" pitchFamily="34" charset="0"/>
                <a:cs typeface="Lao UI" panose="020B0502040204020203" pitchFamily="34" charset="0"/>
              </a:rPr>
              <a:t>End date (week/month)</a:t>
            </a:r>
          </a:p>
          <a:p>
            <a:r>
              <a:rPr lang="en-GB" sz="1200" dirty="0">
                <a:latin typeface="Lao UI" panose="020B0502040204020203" pitchFamily="34" charset="0"/>
                <a:cs typeface="Lao UI" panose="020B0502040204020203" pitchFamily="34" charset="0"/>
              </a:rPr>
              <a:t>Effort (FTE in 0.5 increments)</a:t>
            </a:r>
            <a:endParaRPr lang="en-GB" sz="1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765C657-7C5E-46A4-98F6-1E5ABBD840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7797" y="2419539"/>
            <a:ext cx="4846320" cy="2385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267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BAE8A8-2E1E-4AEB-8E70-4CDECEBADA4B}"/>
              </a:ext>
            </a:extLst>
          </p:cNvPr>
          <p:cNvSpPr txBox="1"/>
          <p:nvPr/>
        </p:nvSpPr>
        <p:spPr>
          <a:xfrm>
            <a:off x="3336386" y="193593"/>
            <a:ext cx="8882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o UI" panose="020B0502040204020203" pitchFamily="34" charset="0"/>
                <a:cs typeface="Lao UI" panose="020B0502040204020203" pitchFamily="34" charset="0"/>
              </a:rPr>
              <a:t>3. Task/effort/partner/project distribution - alluvial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99E2C0-7B55-4962-936E-902AACBFC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69" y="61911"/>
            <a:ext cx="2605896" cy="11049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B8EDAA-1AD2-4108-B537-A68A6E0B7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2D23B-9C71-4637-B591-96A020D76104}" type="slidenum">
              <a:rPr lang="en-GB" smtClean="0"/>
              <a:t>5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280B35-2217-4F03-80B5-B1D7D5F5431D}"/>
              </a:ext>
            </a:extLst>
          </p:cNvPr>
          <p:cNvSpPr txBox="1"/>
          <p:nvPr/>
        </p:nvSpPr>
        <p:spPr>
          <a:xfrm>
            <a:off x="2943231" y="1969541"/>
            <a:ext cx="1022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Lao UI" panose="020B0502040204020203" pitchFamily="34" charset="0"/>
                <a:cs typeface="Lao UI" panose="020B0502040204020203" pitchFamily="34" charset="0"/>
              </a:rPr>
              <a:t>Sketch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B3BDF7-76F1-4A25-8FA7-9B7628345A92}"/>
              </a:ext>
            </a:extLst>
          </p:cNvPr>
          <p:cNvSpPr txBox="1"/>
          <p:nvPr/>
        </p:nvSpPr>
        <p:spPr>
          <a:xfrm>
            <a:off x="9096376" y="1981205"/>
            <a:ext cx="1614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Lao UI" panose="020B0502040204020203" pitchFamily="34" charset="0"/>
                <a:cs typeface="Lao UI" panose="020B0502040204020203" pitchFamily="34" charset="0"/>
              </a:rPr>
              <a:t>Dummy data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C8F52C-CBE2-4E87-B88C-BD5E21515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998" y="2350537"/>
            <a:ext cx="6287715" cy="39385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F4FB0D-63A6-439D-A132-B6E501451C05}"/>
              </a:ext>
            </a:extLst>
          </p:cNvPr>
          <p:cNvSpPr txBox="1"/>
          <p:nvPr/>
        </p:nvSpPr>
        <p:spPr>
          <a:xfrm>
            <a:off x="8479976" y="5700274"/>
            <a:ext cx="2243301" cy="841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Lao UI" panose="020B0502040204020203" pitchFamily="34" charset="0"/>
                <a:cs typeface="Lao UI" panose="020B0502040204020203" pitchFamily="34" charset="0"/>
              </a:rPr>
              <a:t>Partner/contributor (name)</a:t>
            </a:r>
          </a:p>
          <a:p>
            <a:r>
              <a:rPr lang="en-GB" sz="1200" dirty="0">
                <a:latin typeface="Lao UI" panose="020B0502040204020203" pitchFamily="34" charset="0"/>
                <a:cs typeface="Lao UI" panose="020B0502040204020203" pitchFamily="34" charset="0"/>
              </a:rPr>
              <a:t>Project (name)</a:t>
            </a:r>
          </a:p>
          <a:p>
            <a:r>
              <a:rPr lang="en-GB" sz="1200" dirty="0">
                <a:latin typeface="Lao UI" panose="020B0502040204020203" pitchFamily="34" charset="0"/>
                <a:cs typeface="Lao UI" panose="020B0502040204020203" pitchFamily="34" charset="0"/>
              </a:rPr>
              <a:t>Task (name)</a:t>
            </a:r>
          </a:p>
          <a:p>
            <a:r>
              <a:rPr lang="en-GB" sz="1200" dirty="0">
                <a:latin typeface="Lao UI" panose="020B0502040204020203" pitchFamily="34" charset="0"/>
                <a:cs typeface="Lao UI" panose="020B0502040204020203" pitchFamily="34" charset="0"/>
              </a:rPr>
              <a:t>Effort (FTE in 0.5 increments)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E7051FB-46B2-4FEF-B27C-3B45BA5A54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8781" y="2338873"/>
            <a:ext cx="2153065" cy="335230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2035E6F-74D0-4DF9-B925-F8320663BE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8653" y="2438364"/>
            <a:ext cx="2384947" cy="3212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759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BAE8A8-2E1E-4AEB-8E70-4CDECEBADA4B}"/>
              </a:ext>
            </a:extLst>
          </p:cNvPr>
          <p:cNvSpPr txBox="1"/>
          <p:nvPr/>
        </p:nvSpPr>
        <p:spPr>
          <a:xfrm>
            <a:off x="3406100" y="161679"/>
            <a:ext cx="86110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o UI" panose="020B0502040204020203" pitchFamily="34" charset="0"/>
                <a:cs typeface="Lao UI" panose="020B0502040204020203" pitchFamily="34" charset="0"/>
              </a:rPr>
              <a:t>4. Task effort by partner/project – geo map / packed circles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99E2C0-7B55-4962-936E-902AACBFC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69" y="61911"/>
            <a:ext cx="2605896" cy="11049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B8EDAA-1AD2-4108-B537-A68A6E0B7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2D23B-9C71-4637-B591-96A020D76104}" type="slidenum">
              <a:rPr lang="en-GB" smtClean="0"/>
              <a:t>6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280B35-2217-4F03-80B5-B1D7D5F5431D}"/>
              </a:ext>
            </a:extLst>
          </p:cNvPr>
          <p:cNvSpPr txBox="1"/>
          <p:nvPr/>
        </p:nvSpPr>
        <p:spPr>
          <a:xfrm>
            <a:off x="4607460" y="2841327"/>
            <a:ext cx="925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Lao UI" panose="020B0502040204020203" pitchFamily="34" charset="0"/>
                <a:cs typeface="Lao UI" panose="020B0502040204020203" pitchFamily="34" charset="0"/>
              </a:rPr>
              <a:t>Sketch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B3BDF7-76F1-4A25-8FA7-9B7628345A92}"/>
              </a:ext>
            </a:extLst>
          </p:cNvPr>
          <p:cNvSpPr txBox="1"/>
          <p:nvPr/>
        </p:nvSpPr>
        <p:spPr>
          <a:xfrm>
            <a:off x="8543984" y="1218612"/>
            <a:ext cx="1586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Lao UI" panose="020B0502040204020203" pitchFamily="34" charset="0"/>
                <a:cs typeface="Lao UI" panose="020B0502040204020203" pitchFamily="34" charset="0"/>
              </a:rPr>
              <a:t>Dummy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5E6C43-B548-4299-BE50-28F967064C77}"/>
              </a:ext>
            </a:extLst>
          </p:cNvPr>
          <p:cNvSpPr txBox="1"/>
          <p:nvPr/>
        </p:nvSpPr>
        <p:spPr>
          <a:xfrm>
            <a:off x="9332011" y="5771817"/>
            <a:ext cx="2462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Lao UI" panose="020B0502040204020203" pitchFamily="34" charset="0"/>
                <a:cs typeface="Lao UI" panose="020B0502040204020203" pitchFamily="34" charset="0"/>
              </a:rPr>
              <a:t>Start date (week/month)</a:t>
            </a:r>
          </a:p>
          <a:p>
            <a:r>
              <a:rPr lang="en-GB" sz="1200" dirty="0">
                <a:latin typeface="Lao UI" panose="020B0502040204020203" pitchFamily="34" charset="0"/>
                <a:cs typeface="Lao UI" panose="020B0502040204020203" pitchFamily="34" charset="0"/>
              </a:rPr>
              <a:t>End date (week/month)</a:t>
            </a:r>
          </a:p>
          <a:p>
            <a:r>
              <a:rPr lang="en-GB" sz="1200" dirty="0">
                <a:latin typeface="Lao UI" panose="020B0502040204020203" pitchFamily="34" charset="0"/>
                <a:cs typeface="Lao UI" panose="020B0502040204020203" pitchFamily="34" charset="0"/>
              </a:rPr>
              <a:t>Effort (FTE in 0.5 increments)</a:t>
            </a:r>
            <a:endParaRPr lang="en-GB" sz="16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C7E95D-4AB3-40FC-A812-D59743616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130" y="1403278"/>
            <a:ext cx="4130022" cy="295547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D950911-639D-4A09-8A41-7CA3725D7D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0596" y="1637226"/>
            <a:ext cx="3634071" cy="402023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EF859C8-9BE2-4178-9EB4-61A572E80B07}"/>
              </a:ext>
            </a:extLst>
          </p:cNvPr>
          <p:cNvSpPr txBox="1"/>
          <p:nvPr/>
        </p:nvSpPr>
        <p:spPr>
          <a:xfrm>
            <a:off x="7420596" y="5771817"/>
            <a:ext cx="20066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Lao UI" panose="020B0502040204020203" pitchFamily="34" charset="0"/>
                <a:cs typeface="Lao UI" panose="020B0502040204020203" pitchFamily="34" charset="0"/>
              </a:rPr>
              <a:t>Partner/contributor (name)</a:t>
            </a:r>
          </a:p>
          <a:p>
            <a:r>
              <a:rPr lang="en-GB" sz="1200" dirty="0">
                <a:latin typeface="Lao UI" panose="020B0502040204020203" pitchFamily="34" charset="0"/>
                <a:cs typeface="Lao UI" panose="020B0502040204020203" pitchFamily="34" charset="0"/>
              </a:rPr>
              <a:t>Partner location (postcode)</a:t>
            </a:r>
          </a:p>
          <a:p>
            <a:r>
              <a:rPr lang="en-GB" sz="1200" dirty="0">
                <a:latin typeface="Lao UI" panose="020B0502040204020203" pitchFamily="34" charset="0"/>
                <a:cs typeface="Lao UI" panose="020B0502040204020203" pitchFamily="34" charset="0"/>
              </a:rPr>
              <a:t>Project (name)</a:t>
            </a:r>
          </a:p>
          <a:p>
            <a:r>
              <a:rPr lang="en-GB" sz="1200" dirty="0">
                <a:latin typeface="Lao UI" panose="020B0502040204020203" pitchFamily="34" charset="0"/>
                <a:cs typeface="Lao UI" panose="020B0502040204020203" pitchFamily="34" charset="0"/>
              </a:rPr>
              <a:t>Task (name)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A5A33A0-6AE6-4511-A414-276081EDD9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3294" y="3647341"/>
            <a:ext cx="3634071" cy="295547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46F6520-2ED4-48AF-95A3-027E11F6ED6F}"/>
              </a:ext>
            </a:extLst>
          </p:cNvPr>
          <p:cNvCxnSpPr/>
          <p:nvPr/>
        </p:nvCxnSpPr>
        <p:spPr>
          <a:xfrm flipH="1">
            <a:off x="165419" y="4493885"/>
            <a:ext cx="74438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98C97BF-E8B4-47BB-8CB5-4ED0A54A0065}"/>
              </a:ext>
            </a:extLst>
          </p:cNvPr>
          <p:cNvCxnSpPr>
            <a:cxnSpLocks/>
          </p:cNvCxnSpPr>
          <p:nvPr/>
        </p:nvCxnSpPr>
        <p:spPr>
          <a:xfrm>
            <a:off x="2091480" y="4493885"/>
            <a:ext cx="100553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E365243-5CDE-4AF1-948B-110D868FB4F4}"/>
              </a:ext>
            </a:extLst>
          </p:cNvPr>
          <p:cNvSpPr txBox="1"/>
          <p:nvPr/>
        </p:nvSpPr>
        <p:spPr>
          <a:xfrm>
            <a:off x="978730" y="4411175"/>
            <a:ext cx="10660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Lao UI" panose="020B0502040204020203" pitchFamily="34" charset="0"/>
                <a:cs typeface="Lao UI" panose="020B0502040204020203" pitchFamily="34" charset="0"/>
              </a:rPr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2699891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BAE8A8-2E1E-4AEB-8E70-4CDECEBADA4B}"/>
              </a:ext>
            </a:extLst>
          </p:cNvPr>
          <p:cNvSpPr txBox="1"/>
          <p:nvPr/>
        </p:nvSpPr>
        <p:spPr>
          <a:xfrm>
            <a:off x="9123227" y="209548"/>
            <a:ext cx="32783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o UI" panose="020B0502040204020203" pitchFamily="34" charset="0"/>
                <a:cs typeface="Lao UI" panose="020B0502040204020203" pitchFamily="34" charset="0"/>
              </a:rPr>
              <a:t>Questions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99E2C0-7B55-4962-936E-902AACBFC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69" y="61911"/>
            <a:ext cx="2605896" cy="11049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B8EDAA-1AD2-4108-B537-A68A6E0B7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2D23B-9C71-4637-B591-96A020D76104}" type="slidenum">
              <a:rPr lang="en-GB" smtClean="0"/>
              <a:t>7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BC4CC2-E03E-4EAD-BA7B-8FDA1BFA8C95}"/>
              </a:ext>
            </a:extLst>
          </p:cNvPr>
          <p:cNvSpPr txBox="1"/>
          <p:nvPr/>
        </p:nvSpPr>
        <p:spPr>
          <a:xfrm>
            <a:off x="408214" y="1602275"/>
            <a:ext cx="1137557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b="1" dirty="0">
                <a:latin typeface="Lao UI" panose="020B0502040204020203" pitchFamily="34" charset="0"/>
                <a:cs typeface="Lao UI" panose="020B0502040204020203" pitchFamily="34" charset="0"/>
              </a:rPr>
              <a:t>Are there any other visualisations you feel would also or better convey the key message?</a:t>
            </a:r>
          </a:p>
          <a:p>
            <a:endParaRPr lang="en-GB" b="1" dirty="0">
              <a:latin typeface="Lao UI" panose="020B0502040204020203" pitchFamily="34" charset="0"/>
              <a:cs typeface="Lao UI" panose="020B0502040204020203" pitchFamily="34" charset="0"/>
            </a:endParaRPr>
          </a:p>
          <a:p>
            <a:pPr marL="285750" indent="-285750">
              <a:buFontTx/>
              <a:buChar char="-"/>
            </a:pPr>
            <a:endParaRPr lang="en-GB" b="1" dirty="0">
              <a:latin typeface="Lao UI" panose="020B0502040204020203" pitchFamily="34" charset="0"/>
              <a:cs typeface="Lao UI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en-GB" b="1" dirty="0">
                <a:latin typeface="Lao UI" panose="020B0502040204020203" pitchFamily="34" charset="0"/>
                <a:cs typeface="Lao UI" panose="020B0502040204020203" pitchFamily="34" charset="0"/>
              </a:rPr>
              <a:t>Are there any additional datasets that would be able to further inform the visualisations?</a:t>
            </a:r>
          </a:p>
          <a:p>
            <a:endParaRPr lang="en-GB" b="1" dirty="0">
              <a:latin typeface="Lao UI" panose="020B0502040204020203" pitchFamily="34" charset="0"/>
              <a:cs typeface="Lao UI" panose="020B0502040204020203" pitchFamily="34" charset="0"/>
            </a:endParaRPr>
          </a:p>
          <a:p>
            <a:pPr marL="285750" indent="-285750">
              <a:buFontTx/>
              <a:buChar char="-"/>
            </a:pPr>
            <a:endParaRPr lang="en-GB" b="1" dirty="0">
              <a:latin typeface="Lao UI" panose="020B0502040204020203" pitchFamily="34" charset="0"/>
              <a:cs typeface="Lao UI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en-GB" b="1" dirty="0">
                <a:latin typeface="Lao UI" panose="020B0502040204020203" pitchFamily="34" charset="0"/>
                <a:cs typeface="Lao UI" panose="020B0502040204020203" pitchFamily="34" charset="0"/>
              </a:rPr>
              <a:t>What data would be needed in order to accurately generate each of these visualisations?</a:t>
            </a:r>
          </a:p>
          <a:p>
            <a:endParaRPr lang="en-GB" b="1" dirty="0">
              <a:latin typeface="Lao UI" panose="020B0502040204020203" pitchFamily="34" charset="0"/>
              <a:cs typeface="Lao UI" panose="020B0502040204020203" pitchFamily="34" charset="0"/>
            </a:endParaRPr>
          </a:p>
          <a:p>
            <a:pPr marL="285750" indent="-285750">
              <a:buFontTx/>
              <a:buChar char="-"/>
            </a:pPr>
            <a:endParaRPr lang="en-GB" b="1" dirty="0">
              <a:latin typeface="Lao UI" panose="020B0502040204020203" pitchFamily="34" charset="0"/>
              <a:cs typeface="Lao UI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en-GB" b="1" dirty="0">
                <a:latin typeface="Lao UI" panose="020B0502040204020203" pitchFamily="34" charset="0"/>
                <a:cs typeface="Lao UI" panose="020B0502040204020203" pitchFamily="34" charset="0"/>
              </a:rPr>
              <a:t>Where should the completed products be hosted to allow for sharing both internally and externally?</a:t>
            </a:r>
          </a:p>
          <a:p>
            <a:endParaRPr lang="en-GB" b="1" dirty="0">
              <a:latin typeface="Lao UI" panose="020B0502040204020203" pitchFamily="34" charset="0"/>
              <a:cs typeface="Lao UI" panose="020B0502040204020203" pitchFamily="34" charset="0"/>
            </a:endParaRPr>
          </a:p>
          <a:p>
            <a:pPr marL="285750" indent="-285750">
              <a:buFontTx/>
              <a:buChar char="-"/>
            </a:pPr>
            <a:endParaRPr lang="en-GB" b="1" dirty="0">
              <a:latin typeface="Lao UI" panose="020B0502040204020203" pitchFamily="34" charset="0"/>
              <a:cs typeface="Lao UI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en-GB" b="1" dirty="0">
                <a:latin typeface="Lao UI" panose="020B0502040204020203" pitchFamily="34" charset="0"/>
                <a:cs typeface="Lao UI" panose="020B0502040204020203" pitchFamily="34" charset="0"/>
              </a:rPr>
              <a:t>What tools should be used to create and maintain the visualisation?</a:t>
            </a:r>
          </a:p>
          <a:p>
            <a:endParaRPr lang="en-GB" b="1" dirty="0">
              <a:latin typeface="Lao UI" panose="020B0502040204020203" pitchFamily="34" charset="0"/>
              <a:cs typeface="Lao UI" panose="020B0502040204020203" pitchFamily="34" charset="0"/>
            </a:endParaRPr>
          </a:p>
          <a:p>
            <a:pPr marL="285750" indent="-285750">
              <a:buFontTx/>
              <a:buChar char="-"/>
            </a:pPr>
            <a:endParaRPr lang="en-GB" b="1" dirty="0">
              <a:latin typeface="Lao UI" panose="020B0502040204020203" pitchFamily="34" charset="0"/>
              <a:cs typeface="Lao UI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en-GB" b="1" dirty="0">
                <a:latin typeface="Lao UI" panose="020B0502040204020203" pitchFamily="34" charset="0"/>
                <a:cs typeface="Lao UI" panose="020B0502040204020203" pitchFamily="34" charset="0"/>
              </a:rPr>
              <a:t>How could we automate each to ensure they remain updated with the latest information?</a:t>
            </a:r>
          </a:p>
        </p:txBody>
      </p:sp>
    </p:spTree>
    <p:extLst>
      <p:ext uri="{BB962C8B-B14F-4D97-AF65-F5344CB8AC3E}">
        <p14:creationId xmlns:p14="http://schemas.microsoft.com/office/powerpoint/2010/main" val="42692334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8B10366F7AEE4A9542967394601F97" ma:contentTypeVersion="12" ma:contentTypeDescription="Create a new document." ma:contentTypeScope="" ma:versionID="528952817a14962a7ff4d671838563dd">
  <xsd:schema xmlns:xsd="http://www.w3.org/2001/XMLSchema" xmlns:xs="http://www.w3.org/2001/XMLSchema" xmlns:p="http://schemas.microsoft.com/office/2006/metadata/properties" xmlns:ns2="3d6f0696-eb69-4a21-a5cb-887eceb94773" xmlns:ns3="4e515479-2dcd-4a7a-9f98-fabd656adaef" targetNamespace="http://schemas.microsoft.com/office/2006/metadata/properties" ma:root="true" ma:fieldsID="c5daaae0bfa28f833f236e2b0d15cc70" ns2:_="" ns3:_="">
    <xsd:import namespace="3d6f0696-eb69-4a21-a5cb-887eceb94773"/>
    <xsd:import namespace="4e515479-2dcd-4a7a-9f98-fabd656adae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EventHashCode" minOccurs="0"/>
                <xsd:element ref="ns2:MediaServiceGenerationTim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d6f0696-eb69-4a21-a5cb-887eceb947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515479-2dcd-4a7a-9f98-fabd656adae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6AEBA33-15DF-4F5B-B3E0-48F923086E1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d6f0696-eb69-4a21-a5cb-887eceb94773"/>
    <ds:schemaRef ds:uri="4e515479-2dcd-4a7a-9f98-fabd656adae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334D662-E4C3-4C9C-8DFE-C7E3EE424218}">
  <ds:schemaRefs>
    <ds:schemaRef ds:uri="http://schemas.microsoft.com/office/infopath/2007/PartnerControls"/>
    <ds:schemaRef ds:uri="3d6f0696-eb69-4a21-a5cb-887eceb94773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www.w3.org/XML/1998/namespace"/>
    <ds:schemaRef ds:uri="http://purl.org/dc/terms/"/>
    <ds:schemaRef ds:uri="http://schemas.openxmlformats.org/package/2006/metadata/core-properties"/>
    <ds:schemaRef ds:uri="4e515479-2dcd-4a7a-9f98-fabd656adaef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680BDD5C-8B2F-4DA5-8791-B2601B20544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1773</TotalTime>
  <Words>398</Words>
  <Application>Microsoft Macintosh PowerPoint</Application>
  <PresentationFormat>Widescreen</PresentationFormat>
  <Paragraphs>70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Lao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Carver</dc:creator>
  <cp:lastModifiedBy>ANTONIOLETTI Mario</cp:lastModifiedBy>
  <cp:revision>9</cp:revision>
  <dcterms:created xsi:type="dcterms:W3CDTF">2020-05-06T10:13:50Z</dcterms:created>
  <dcterms:modified xsi:type="dcterms:W3CDTF">2020-10-22T11:48:46Z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0x0101000F8B10366F7AEE4A9542967394601F97</vt:lpwstr>
  </property>
</Properties>
</file>

<file path=docProps/thumbnail.jpeg>
</file>